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Helvetica Neue"/>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HelveticaNeue-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HelveticaNeue-bold.fntdata"/><Relationship Id="rId6" Type="http://schemas.openxmlformats.org/officeDocument/2006/relationships/slide" Target="slides/slide1.xml"/><Relationship Id="rId18" Type="http://schemas.openxmlformats.org/officeDocument/2006/relationships/font" Target="fonts/HelveticaNeue-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ec87dd8f67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ec87dd8f67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from the scatter plots on the right, we can see that the more bike stations around a bus stop, there is a greater probability to have less accuracy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a3408fafb2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a3408fafb2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ec87dd8f6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ec87dd8f6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ec87dd8f6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ec87dd8f6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ec87dd8f6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ec87dd8f6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ec87dd8f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ec87dd8f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3408fafb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3408fafb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then tried to compare the locations of the stops with the locations of the bike stations in hopes of relating to see where they were grouped and try to see if we can come up with any deductions using that. This is important given our </a:t>
            </a:r>
            <a:r>
              <a:rPr lang="en"/>
              <a:t>previous</a:t>
            </a:r>
            <a:r>
              <a:rPr lang="en"/>
              <a:t> research into favored treatment per neighborhoods. Pointing us towards the direction of availability more than quality of service.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a3408faf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a3408faf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Docking / taking the bikes</a:t>
            </a:r>
            <a:endParaRPr/>
          </a:p>
          <a:p>
            <a:pPr indent="0" lvl="0" marL="0" rtl="0" algn="l">
              <a:spcBef>
                <a:spcPts val="0"/>
              </a:spcBef>
              <a:spcAft>
                <a:spcPts val="0"/>
              </a:spcAft>
              <a:buNone/>
            </a:pPr>
            <a:r>
              <a:rPr lang="en"/>
              <a:t>Graphed distribution of start and end trip counts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were able to analyze blue bike trip data and merge that data to match the bus routes from the mbta dataset. From this, we derived docking and undocking numbers and graphed the distribution of trip counts, finding important values like the mean and median.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a3408fafb2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a3408fafb2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took the mean difference in trip counts for the best 10 and worst 10 routes. We can observe that the mean difference in trip counts seems to be larger for the best routes compared to the worst routes. We can </a:t>
            </a:r>
            <a:r>
              <a:rPr lang="en"/>
              <a:t>potentially</a:t>
            </a:r>
            <a:r>
              <a:rPr lang="en"/>
              <a:t> draw a correlation between bus route on-timeness and bluebike station location, since the best routes seem to have more dockings than undockings.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a3408fafb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a3408fafb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Averages are high on account of </a:t>
            </a:r>
            <a:r>
              <a:rPr lang="en"/>
              <a:t>abnormally</a:t>
            </a:r>
            <a:r>
              <a:rPr lang="en"/>
              <a:t> long trips, which we explored further in the following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3408fafb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3408fafb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outliers look like they are a lot, however they are of little significance compared to the median that lies between 10-15 minutes. We did not exclude this from our data because users using for hours may be people who did not correctly dock their bikes or may be explorers of the city taking their bikes along with them wherever.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Bus Performance A</a:t>
            </a:r>
            <a:endParaRPr/>
          </a:p>
        </p:txBody>
      </p:sp>
      <p:sp>
        <p:nvSpPr>
          <p:cNvPr id="55" name="Google Shape;55;p13"/>
          <p:cNvSpPr txBox="1"/>
          <p:nvPr>
            <p:ph idx="1" type="subTitle"/>
          </p:nvPr>
        </p:nvSpPr>
        <p:spPr>
          <a:xfrm>
            <a:off x="311700" y="2834125"/>
            <a:ext cx="8520600" cy="13737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Team A</a:t>
            </a:r>
            <a:endParaRPr/>
          </a:p>
          <a:p>
            <a:pPr indent="0" lvl="0" marL="0" rtl="0" algn="ctr">
              <a:lnSpc>
                <a:spcPct val="115000"/>
              </a:lnSpc>
              <a:spcBef>
                <a:spcPts val="1200"/>
              </a:spcBef>
              <a:spcAft>
                <a:spcPts val="1200"/>
              </a:spcAft>
              <a:buNone/>
            </a:pPr>
            <a:r>
              <a:rPr lang="en" sz="2000">
                <a:solidFill>
                  <a:schemeClr val="dk1"/>
                </a:solidFill>
              </a:rPr>
              <a:t>AlHasan Bahaidarah, </a:t>
            </a:r>
            <a:r>
              <a:rPr lang="en" sz="1950">
                <a:solidFill>
                  <a:schemeClr val="dk1"/>
                </a:solidFill>
                <a:latin typeface="Helvetica Neue"/>
                <a:ea typeface="Helvetica Neue"/>
                <a:cs typeface="Helvetica Neue"/>
                <a:sym typeface="Helvetica Neue"/>
              </a:rPr>
              <a:t>Salma Alali, Isaac Chan, Tiansui Gu, Jasmine Fanchu Zhou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 Stop Accuracy </a:t>
            </a:r>
            <a:r>
              <a:rPr lang="en"/>
              <a:t>versus</a:t>
            </a:r>
            <a:r>
              <a:rPr lang="en"/>
              <a:t> bike station around it</a:t>
            </a:r>
            <a:endParaRPr/>
          </a:p>
        </p:txBody>
      </p:sp>
      <p:sp>
        <p:nvSpPr>
          <p:cNvPr id="113" name="Google Shape;113;p22"/>
          <p:cNvSpPr txBox="1"/>
          <p:nvPr>
            <p:ph idx="1" type="body"/>
          </p:nvPr>
        </p:nvSpPr>
        <p:spPr>
          <a:xfrm>
            <a:off x="311700" y="1057125"/>
            <a:ext cx="8768700" cy="1101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say a bike station is close to a bus station if they are within about 500m</a:t>
            </a:r>
            <a:endParaRPr/>
          </a:p>
          <a:p>
            <a:pPr indent="-342900" lvl="0" marL="457200" rtl="0" algn="l">
              <a:spcBef>
                <a:spcPts val="0"/>
              </a:spcBef>
              <a:spcAft>
                <a:spcPts val="0"/>
              </a:spcAft>
              <a:buSzPts val="1800"/>
              <a:buChar char="-"/>
            </a:pPr>
            <a:r>
              <a:rPr lang="en"/>
              <a:t>It seems that bus stops where there are at least one bike station has less accuracy</a:t>
            </a:r>
            <a:endParaRPr/>
          </a:p>
        </p:txBody>
      </p:sp>
      <p:pic>
        <p:nvPicPr>
          <p:cNvPr id="114" name="Google Shape;114;p22"/>
          <p:cNvPicPr preferRelativeResize="0"/>
          <p:nvPr/>
        </p:nvPicPr>
        <p:blipFill>
          <a:blip r:embed="rId3">
            <a:alphaModFix/>
          </a:blip>
          <a:stretch>
            <a:fillRect/>
          </a:stretch>
        </p:blipFill>
        <p:spPr>
          <a:xfrm>
            <a:off x="0" y="2373975"/>
            <a:ext cx="9144003" cy="276951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bike station intensity to </a:t>
            </a:r>
            <a:r>
              <a:rPr lang="en"/>
              <a:t>correlate</a:t>
            </a:r>
            <a:r>
              <a:rPr lang="en"/>
              <a:t> bus accuracy</a:t>
            </a:r>
            <a:endParaRPr/>
          </a:p>
        </p:txBody>
      </p:sp>
      <p:sp>
        <p:nvSpPr>
          <p:cNvPr id="120" name="Google Shape;120;p23"/>
          <p:cNvSpPr txBox="1"/>
          <p:nvPr>
            <p:ph idx="1" type="body"/>
          </p:nvPr>
        </p:nvSpPr>
        <p:spPr>
          <a:xfrm>
            <a:off x="311700" y="1152475"/>
            <a:ext cx="8520600" cy="4473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Intensity calculated simply by usage of that station within 1 month</a:t>
            </a:r>
            <a:endParaRPr/>
          </a:p>
        </p:txBody>
      </p:sp>
      <p:pic>
        <p:nvPicPr>
          <p:cNvPr id="121" name="Google Shape;121;p23"/>
          <p:cNvPicPr preferRelativeResize="0"/>
          <p:nvPr/>
        </p:nvPicPr>
        <p:blipFill>
          <a:blip r:embed="rId3">
            <a:alphaModFix/>
          </a:blip>
          <a:stretch>
            <a:fillRect/>
          </a:stretch>
        </p:blipFill>
        <p:spPr>
          <a:xfrm>
            <a:off x="0" y="2059650"/>
            <a:ext cx="8310751" cy="3083850"/>
          </a:xfrm>
          <a:prstGeom prst="rect">
            <a:avLst/>
          </a:prstGeom>
          <a:noFill/>
          <a:ln>
            <a:noFill/>
          </a:ln>
        </p:spPr>
      </p:pic>
      <p:sp>
        <p:nvSpPr>
          <p:cNvPr id="122" name="Google Shape;122;p23"/>
          <p:cNvSpPr txBox="1"/>
          <p:nvPr>
            <p:ph idx="1" type="body"/>
          </p:nvPr>
        </p:nvSpPr>
        <p:spPr>
          <a:xfrm>
            <a:off x="311700" y="1599775"/>
            <a:ext cx="8520600" cy="4473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A MLR( A</a:t>
            </a:r>
            <a:r>
              <a:rPr lang="en"/>
              <a:t>ccuracy</a:t>
            </a:r>
            <a:r>
              <a:rPr lang="en"/>
              <a:t> ~ In-intensity + Out-intensity) does not exclude 0 in 95% CI</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1106125"/>
            <a:ext cx="8520600" cy="1963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
        <p:nvSpPr>
          <p:cNvPr id="128" name="Google Shape;128;p24"/>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Project motivation: </a:t>
            </a:r>
            <a:r>
              <a:rPr lang="en" sz="1500"/>
              <a:t>Bus as a public transportation is one of the most important services provided by Massachusetts Bay Transportation Authority (MBTA).To improve the MBTA bus service, MBTA wants to understand and examine the </a:t>
            </a:r>
            <a:r>
              <a:rPr lang="en" sz="1500"/>
              <a:t>disparity in bus performance pattern based on geographical </a:t>
            </a:r>
            <a:r>
              <a:rPr lang="en" sz="1500"/>
              <a:t>location.</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b="1" lang="en" sz="1500"/>
              <a:t>Goal:</a:t>
            </a:r>
            <a:r>
              <a:rPr lang="en" sz="1500"/>
              <a:t> To provide insights into the quality and reliability of bus performance and demographics of bus riders. To further identify the potential areas for improvement.</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b="1" lang="en" sz="1500"/>
              <a:t>Background needed:</a:t>
            </a:r>
            <a:r>
              <a:rPr lang="en" sz="1500"/>
              <a:t> Public transportation context knowledge, navigation across the Census, MBTA, and other public </a:t>
            </a:r>
            <a:r>
              <a:rPr lang="en" sz="1500"/>
              <a:t>transportation</a:t>
            </a:r>
            <a:r>
              <a:rPr lang="en" sz="1500"/>
              <a:t> database and performance measurement metrics.</a:t>
            </a:r>
            <a:endParaRPr sz="1500"/>
          </a:p>
          <a:p>
            <a:pPr indent="0" lvl="0" marL="0" rtl="0" algn="l">
              <a:spcBef>
                <a:spcPts val="1200"/>
              </a:spcBef>
              <a:spcAft>
                <a:spcPts val="1200"/>
              </a:spcAft>
              <a:buNone/>
            </a:pPr>
            <a:r>
              <a:t/>
            </a:r>
            <a:endParaRPr sz="1500"/>
          </a:p>
        </p:txBody>
      </p:sp>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Overview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Brief Summary of Answered Base Questions</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Extension Project</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b="1" lang="en"/>
              <a:t>Topic:</a:t>
            </a:r>
            <a:r>
              <a:rPr lang="en"/>
              <a:t> </a:t>
            </a:r>
            <a:r>
              <a:rPr lang="en"/>
              <a:t>How is bus routes/stops usage associated with Blue Bike usage? </a:t>
            </a:r>
            <a:endParaRPr/>
          </a:p>
          <a:p>
            <a:pPr indent="0" lvl="0" marL="0" rtl="0" algn="l">
              <a:spcBef>
                <a:spcPts val="1200"/>
              </a:spcBef>
              <a:spcAft>
                <a:spcPts val="0"/>
              </a:spcAft>
              <a:buNone/>
            </a:pPr>
            <a:r>
              <a:rPr b="1" lang="en"/>
              <a:t>Goal: </a:t>
            </a:r>
            <a:r>
              <a:rPr lang="en"/>
              <a:t>To identify the potential association between Bus on-time Performance with demand of bus and demand of Blue Bike.</a:t>
            </a:r>
            <a:endParaRPr/>
          </a:p>
          <a:p>
            <a:pPr indent="0" lvl="0" marL="0" rtl="0" algn="l">
              <a:spcBef>
                <a:spcPts val="1200"/>
              </a:spcBef>
              <a:spcAft>
                <a:spcPts val="0"/>
              </a:spcAft>
              <a:buNone/>
            </a:pPr>
            <a:r>
              <a:rPr b="1" lang="en"/>
              <a:t>Questions answered: </a:t>
            </a:r>
            <a:endParaRPr b="1"/>
          </a:p>
          <a:p>
            <a:pPr indent="-317182" lvl="0" marL="457200" rtl="0" algn="l">
              <a:spcBef>
                <a:spcPts val="1200"/>
              </a:spcBef>
              <a:spcAft>
                <a:spcPts val="0"/>
              </a:spcAft>
              <a:buSzPct val="100000"/>
              <a:buChar char="-"/>
            </a:pPr>
            <a:r>
              <a:rPr lang="en"/>
              <a:t>Where are </a:t>
            </a:r>
            <a:r>
              <a:rPr lang="en"/>
              <a:t>bluebikes station hotspots compared to bus stops?</a:t>
            </a:r>
            <a:endParaRPr/>
          </a:p>
          <a:p>
            <a:pPr indent="-317182" lvl="0" marL="457200" rtl="0" algn="l">
              <a:spcBef>
                <a:spcPts val="0"/>
              </a:spcBef>
              <a:spcAft>
                <a:spcPts val="0"/>
              </a:spcAft>
              <a:buSzPct val="100000"/>
              <a:buChar char="-"/>
            </a:pPr>
            <a:r>
              <a:rPr lang="en"/>
              <a:t>What are the average number of trips from stations going along the best and worst bus routes?</a:t>
            </a:r>
            <a:endParaRPr/>
          </a:p>
          <a:p>
            <a:pPr indent="0" lvl="0" marL="0" rtl="0" algn="l">
              <a:spcBef>
                <a:spcPts val="1200"/>
              </a:spcBef>
              <a:spcAft>
                <a:spcPts val="0"/>
              </a:spcAft>
              <a:buNone/>
            </a:pPr>
            <a:r>
              <a:rPr b="1" lang="en"/>
              <a:t>Data used:</a:t>
            </a:r>
            <a:endParaRPr b="1"/>
          </a:p>
          <a:p>
            <a:pPr indent="-317182" lvl="0" marL="457200" rtl="0" algn="l">
              <a:spcBef>
                <a:spcPts val="1200"/>
              </a:spcBef>
              <a:spcAft>
                <a:spcPts val="0"/>
              </a:spcAft>
              <a:buSzPct val="100000"/>
              <a:buChar char="-"/>
            </a:pPr>
            <a:r>
              <a:rPr lang="en"/>
              <a:t>Blue Bike data for 2022 from Blue Bike Website (Stations and Trip Histories)</a:t>
            </a:r>
            <a:endParaRPr/>
          </a:p>
          <a:p>
            <a:pPr indent="-317182" lvl="0" marL="457200" rtl="0" algn="l">
              <a:spcBef>
                <a:spcPts val="0"/>
              </a:spcBef>
              <a:spcAft>
                <a:spcPts val="0"/>
              </a:spcAft>
              <a:buSzPct val="100000"/>
              <a:buChar char="-"/>
            </a:pPr>
            <a:r>
              <a:rPr lang="en"/>
              <a:t>Census Neighbourhood data</a:t>
            </a:r>
            <a:endParaRPr/>
          </a:p>
          <a:p>
            <a:pPr indent="-317182" lvl="0" marL="457200" rtl="0" algn="l">
              <a:spcBef>
                <a:spcPts val="0"/>
              </a:spcBef>
              <a:spcAft>
                <a:spcPts val="0"/>
              </a:spcAft>
              <a:buSzPct val="100000"/>
              <a:buChar char="-"/>
            </a:pPr>
            <a:r>
              <a:rPr lang="en"/>
              <a:t>MBTA Bus transit reliability</a:t>
            </a:r>
            <a:endParaRPr/>
          </a:p>
          <a:p>
            <a:pPr indent="-317182" lvl="0" marL="457200" rtl="0" algn="l">
              <a:spcBef>
                <a:spcPts val="0"/>
              </a:spcBef>
              <a:spcAft>
                <a:spcPts val="0"/>
              </a:spcAft>
              <a:buSzPct val="100000"/>
              <a:buChar char="-"/>
            </a:pPr>
            <a:r>
              <a:rPr lang="en"/>
              <a:t>MBTA GTFS-Map (Mapping stops to neighbourhoods)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Blue Bike station to Bus station ratios</a:t>
            </a:r>
            <a:endParaRPr/>
          </a:p>
        </p:txBody>
      </p:sp>
      <p:pic>
        <p:nvPicPr>
          <p:cNvPr id="79" name="Google Shape;79;p17"/>
          <p:cNvPicPr preferRelativeResize="0"/>
          <p:nvPr/>
        </p:nvPicPr>
        <p:blipFill rotWithShape="1">
          <a:blip r:embed="rId3">
            <a:alphaModFix/>
          </a:blip>
          <a:srcRect b="0" l="0" r="27792" t="0"/>
          <a:stretch/>
        </p:blipFill>
        <p:spPr>
          <a:xfrm>
            <a:off x="4723650" y="1122238"/>
            <a:ext cx="4230861" cy="3187249"/>
          </a:xfrm>
          <a:prstGeom prst="rect">
            <a:avLst/>
          </a:prstGeom>
          <a:noFill/>
          <a:ln>
            <a:noFill/>
          </a:ln>
        </p:spPr>
      </p:pic>
      <p:pic>
        <p:nvPicPr>
          <p:cNvPr id="80" name="Google Shape;80;p17"/>
          <p:cNvPicPr preferRelativeResize="0"/>
          <p:nvPr/>
        </p:nvPicPr>
        <p:blipFill rotWithShape="1">
          <a:blip r:embed="rId4">
            <a:alphaModFix/>
          </a:blip>
          <a:srcRect b="0" l="0" r="6846" t="0"/>
          <a:stretch/>
        </p:blipFill>
        <p:spPr>
          <a:xfrm>
            <a:off x="0" y="1390575"/>
            <a:ext cx="4664151" cy="2704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Bike Trip Counts Relating to Bus Routes</a:t>
            </a:r>
            <a:endParaRPr/>
          </a:p>
        </p:txBody>
      </p:sp>
      <p:pic>
        <p:nvPicPr>
          <p:cNvPr id="86" name="Google Shape;86;p18"/>
          <p:cNvPicPr preferRelativeResize="0"/>
          <p:nvPr/>
        </p:nvPicPr>
        <p:blipFill>
          <a:blip r:embed="rId3">
            <a:alphaModFix/>
          </a:blip>
          <a:stretch>
            <a:fillRect/>
          </a:stretch>
        </p:blipFill>
        <p:spPr>
          <a:xfrm>
            <a:off x="1712586" y="1017718"/>
            <a:ext cx="5718830" cy="3700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Best vs Worst Comparison</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3" name="Google Shape;93;p19"/>
          <p:cNvPicPr preferRelativeResize="0"/>
          <p:nvPr/>
        </p:nvPicPr>
        <p:blipFill>
          <a:blip r:embed="rId3">
            <a:alphaModFix/>
          </a:blip>
          <a:stretch>
            <a:fillRect/>
          </a:stretch>
        </p:blipFill>
        <p:spPr>
          <a:xfrm>
            <a:off x="311700" y="1152487"/>
            <a:ext cx="3900400" cy="3074426"/>
          </a:xfrm>
          <a:prstGeom prst="rect">
            <a:avLst/>
          </a:prstGeom>
          <a:noFill/>
          <a:ln>
            <a:noFill/>
          </a:ln>
        </p:spPr>
      </p:pic>
      <p:pic>
        <p:nvPicPr>
          <p:cNvPr id="94" name="Google Shape;94;p19"/>
          <p:cNvPicPr preferRelativeResize="0"/>
          <p:nvPr/>
        </p:nvPicPr>
        <p:blipFill>
          <a:blip r:embed="rId4">
            <a:alphaModFix/>
          </a:blip>
          <a:stretch>
            <a:fillRect/>
          </a:stretch>
        </p:blipFill>
        <p:spPr>
          <a:xfrm>
            <a:off x="4440025" y="1152476"/>
            <a:ext cx="4010128" cy="3074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Bike Trip Duration Relating to Bus Routes</a:t>
            </a:r>
            <a:endParaRPr/>
          </a:p>
          <a:p>
            <a:pPr indent="0" lvl="0" marL="0" rtl="0" algn="l">
              <a:spcBef>
                <a:spcPts val="0"/>
              </a:spcBef>
              <a:spcAft>
                <a:spcPts val="0"/>
              </a:spcAft>
              <a:buNone/>
            </a:pPr>
            <a:r>
              <a:t/>
            </a:r>
            <a:endParaRPr/>
          </a:p>
        </p:txBody>
      </p:sp>
      <p:pic>
        <p:nvPicPr>
          <p:cNvPr id="100" name="Google Shape;100;p20"/>
          <p:cNvPicPr preferRelativeResize="0"/>
          <p:nvPr/>
        </p:nvPicPr>
        <p:blipFill>
          <a:blip r:embed="rId3">
            <a:alphaModFix/>
          </a:blip>
          <a:stretch>
            <a:fillRect/>
          </a:stretch>
        </p:blipFill>
        <p:spPr>
          <a:xfrm>
            <a:off x="444102" y="1778525"/>
            <a:ext cx="3584974" cy="1997999"/>
          </a:xfrm>
          <a:prstGeom prst="rect">
            <a:avLst/>
          </a:prstGeom>
          <a:noFill/>
          <a:ln>
            <a:noFill/>
          </a:ln>
        </p:spPr>
      </p:pic>
      <p:pic>
        <p:nvPicPr>
          <p:cNvPr id="101" name="Google Shape;101;p20"/>
          <p:cNvPicPr preferRelativeResize="0"/>
          <p:nvPr/>
        </p:nvPicPr>
        <p:blipFill>
          <a:blip r:embed="rId4">
            <a:alphaModFix/>
          </a:blip>
          <a:stretch>
            <a:fillRect/>
          </a:stretch>
        </p:blipFill>
        <p:spPr>
          <a:xfrm>
            <a:off x="4178250" y="1502450"/>
            <a:ext cx="4654050" cy="3136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Bluebikes Trip Durations</a:t>
            </a:r>
            <a:endParaRPr/>
          </a:p>
        </p:txBody>
      </p:sp>
      <p:pic>
        <p:nvPicPr>
          <p:cNvPr id="107" name="Google Shape;107;p21"/>
          <p:cNvPicPr preferRelativeResize="0"/>
          <p:nvPr/>
        </p:nvPicPr>
        <p:blipFill>
          <a:blip r:embed="rId3">
            <a:alphaModFix/>
          </a:blip>
          <a:stretch>
            <a:fillRect/>
          </a:stretch>
        </p:blipFill>
        <p:spPr>
          <a:xfrm>
            <a:off x="1314168" y="961527"/>
            <a:ext cx="5592656" cy="3798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